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11-03T13:24:36.914"/>
    <p1510:client id="{58565516-C135-B972-4E30-3D41BF3713BD}" v="2" dt="2026-11-03T13:24:22.9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60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096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227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617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39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608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335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120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4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223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6877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36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C3EDF-2FF6-4D66-8036-957E14783526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FB02F-C7C9-4FEC-B63E-24899EF1FB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484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hyperlink" Target="https://www.bbc.co.uk/teach/class-clips-video/computing-ks2-input-output/zf3fp4j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A36641-3597-4295-934F-6878CDD2DB07}"/>
              </a:ext>
            </a:extLst>
          </p:cNvPr>
          <p:cNvSpPr/>
          <p:nvPr/>
        </p:nvSpPr>
        <p:spPr>
          <a:xfrm>
            <a:off x="941376" y="1178708"/>
            <a:ext cx="1533113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Input?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4ACB3FD-81CB-4652-8CDB-E48A2B623B89}"/>
              </a:ext>
            </a:extLst>
          </p:cNvPr>
          <p:cNvSpPr/>
          <p:nvPr/>
        </p:nvSpPr>
        <p:spPr>
          <a:xfrm>
            <a:off x="6175613" y="1147214"/>
            <a:ext cx="1925848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Output?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67B6C58E-C576-480B-825E-332FA263C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992" y="4965758"/>
            <a:ext cx="1254376" cy="95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D5571CD8-A861-49D9-93B8-29FFAD889C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79085"/>
            <a:ext cx="957984" cy="957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F004FBE-E16D-48C8-8BCE-00A7A8CAB5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5503" y="3089311"/>
            <a:ext cx="1149801" cy="6951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7E6510-5A55-4BD9-95A9-3FE572A12F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8933" y="5042767"/>
            <a:ext cx="957983" cy="957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3FA195-CCC3-4B8B-9386-FC7FD40A85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6053" y="4084783"/>
            <a:ext cx="957984" cy="95798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6F7A67-28CF-408A-8C9D-06BD60AFDB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1847" y="2998018"/>
            <a:ext cx="1270933" cy="12709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75E17F-8867-47FE-9C99-4F172B67DE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6053" y="2136692"/>
            <a:ext cx="943762" cy="9437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6975FA9-9B3F-4C32-A84D-64CDB069A2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0311" y="2208214"/>
            <a:ext cx="1407752" cy="7179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D2E94C5-7BC5-40AB-9522-54B38E03754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50795" y="6000750"/>
            <a:ext cx="1074257" cy="8021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0366619-48A1-4EEE-AE89-D3D735F3CABB}"/>
              </a:ext>
            </a:extLst>
          </p:cNvPr>
          <p:cNvSpPr txBox="1"/>
          <p:nvPr/>
        </p:nvSpPr>
        <p:spPr>
          <a:xfrm>
            <a:off x="135731" y="269137"/>
            <a:ext cx="85945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>
                <a:solidFill>
                  <a:srgbClr val="FF3399"/>
                </a:solidFill>
              </a:rPr>
              <a:t>Challenge 1:  </a:t>
            </a:r>
            <a:r>
              <a:rPr lang="en-GB" sz="1350" dirty="0">
                <a:solidFill>
                  <a:srgbClr val="FF3399"/>
                </a:solidFill>
              </a:rPr>
              <a:t>Can you drag the images to show whether they are input or output devices?  If you think they are BOTH, leave them in the middle.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362C928-872E-4A5F-9CA0-85B07A4676A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18950" y="6000750"/>
            <a:ext cx="729565" cy="77705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9C08141-A074-CBFB-6ECF-14B7BC9A2594}"/>
              </a:ext>
            </a:extLst>
          </p:cNvPr>
          <p:cNvSpPr/>
          <p:nvPr/>
        </p:nvSpPr>
        <p:spPr>
          <a:xfrm>
            <a:off x="3621012" y="1178709"/>
            <a:ext cx="1408078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Both?</a:t>
            </a:r>
          </a:p>
        </p:txBody>
      </p:sp>
    </p:spTree>
    <p:extLst>
      <p:ext uri="{BB962C8B-B14F-4D97-AF65-F5344CB8AC3E}">
        <p14:creationId xmlns:p14="http://schemas.microsoft.com/office/powerpoint/2010/main" val="1048355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0366619-48A1-4EEE-AE89-D3D735F3CABB}"/>
              </a:ext>
            </a:extLst>
          </p:cNvPr>
          <p:cNvSpPr txBox="1"/>
          <p:nvPr/>
        </p:nvSpPr>
        <p:spPr>
          <a:xfrm>
            <a:off x="176169" y="274028"/>
            <a:ext cx="859452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b="1" dirty="0">
                <a:solidFill>
                  <a:srgbClr val="00B050"/>
                </a:solidFill>
              </a:rPr>
              <a:t>Challenge 2:  </a:t>
            </a:r>
            <a:r>
              <a:rPr lang="en-GB" sz="1350" dirty="0">
                <a:solidFill>
                  <a:srgbClr val="00B050"/>
                </a:solidFill>
              </a:rPr>
              <a:t>Can you identify the </a:t>
            </a:r>
            <a:r>
              <a:rPr lang="en-GB" sz="1350" b="1" dirty="0">
                <a:solidFill>
                  <a:srgbClr val="00B050"/>
                </a:solidFill>
              </a:rPr>
              <a:t>input</a:t>
            </a:r>
            <a:r>
              <a:rPr lang="en-GB" sz="1350" dirty="0">
                <a:solidFill>
                  <a:srgbClr val="00B050"/>
                </a:solidFill>
              </a:rPr>
              <a:t> and </a:t>
            </a:r>
            <a:r>
              <a:rPr lang="en-GB" sz="1350" b="1" dirty="0">
                <a:solidFill>
                  <a:srgbClr val="00B050"/>
                </a:solidFill>
              </a:rPr>
              <a:t>output</a:t>
            </a:r>
            <a:r>
              <a:rPr lang="en-GB" sz="1350" dirty="0">
                <a:solidFill>
                  <a:srgbClr val="00B050"/>
                </a:solidFill>
              </a:rPr>
              <a:t> devices in these computer systems?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2CD3BE-63D5-48D4-B3A8-D3A8C5FA3EE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642"/>
          <a:stretch/>
        </p:blipFill>
        <p:spPr>
          <a:xfrm>
            <a:off x="105497" y="1107909"/>
            <a:ext cx="5738108" cy="12213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27175C-FD31-4DB4-AE29-97EE37CA49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9392"/>
          <a:stretch/>
        </p:blipFill>
        <p:spPr>
          <a:xfrm>
            <a:off x="6896133" y="4139702"/>
            <a:ext cx="2142369" cy="26577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F4ED026-D091-4C5E-8856-7AD10F799B16}"/>
              </a:ext>
            </a:extLst>
          </p:cNvPr>
          <p:cNvSpPr txBox="1"/>
          <p:nvPr/>
        </p:nvSpPr>
        <p:spPr>
          <a:xfrm>
            <a:off x="5890558" y="796718"/>
            <a:ext cx="29705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What are the inputs and outputs of this crossing?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D43E2F-68FD-40B5-8240-C81145D7FB21}"/>
              </a:ext>
            </a:extLst>
          </p:cNvPr>
          <p:cNvSpPr/>
          <p:nvPr/>
        </p:nvSpPr>
        <p:spPr>
          <a:xfrm>
            <a:off x="5926578" y="1238894"/>
            <a:ext cx="3111924" cy="12161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r>
              <a:rPr lang="en-GB" sz="1100" dirty="0">
                <a:solidFill>
                  <a:schemeClr val="tx1"/>
                </a:solidFill>
              </a:rPr>
              <a:t>The input is...</a:t>
            </a:r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en-GB" sz="1100" dirty="0">
                <a:solidFill>
                  <a:schemeClr val="tx1"/>
                </a:solidFill>
                <a:ea typeface="Calibri"/>
                <a:cs typeface="Calibri"/>
              </a:rPr>
              <a:t>The outputs are...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5252D8-C4C5-4D16-896F-31F361528371}"/>
              </a:ext>
            </a:extLst>
          </p:cNvPr>
          <p:cNvSpPr txBox="1"/>
          <p:nvPr/>
        </p:nvSpPr>
        <p:spPr>
          <a:xfrm>
            <a:off x="3860319" y="3128918"/>
            <a:ext cx="466517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What are the inputs and outputs of this motorbike arcade ride 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C526B84-9254-435C-B925-B522B13F3AF3}"/>
              </a:ext>
            </a:extLst>
          </p:cNvPr>
          <p:cNvSpPr/>
          <p:nvPr/>
        </p:nvSpPr>
        <p:spPr>
          <a:xfrm>
            <a:off x="3974132" y="3429000"/>
            <a:ext cx="3993375" cy="145066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r>
              <a:rPr lang="en-GB" sz="1100" dirty="0">
                <a:solidFill>
                  <a:schemeClr val="tx1"/>
                </a:solidFill>
              </a:rPr>
              <a:t>The inputs are...</a:t>
            </a:r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en-GB" sz="1100" dirty="0">
                <a:solidFill>
                  <a:schemeClr val="tx1"/>
                </a:solidFill>
                <a:ea typeface="Calibri"/>
                <a:cs typeface="Calibri"/>
              </a:rPr>
              <a:t>The outputs are...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5E6DC26-E031-4FFC-8686-AC23A8B3C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193" y="3161758"/>
            <a:ext cx="1506893" cy="9002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D2DC099-B88A-4629-898F-027BCD4879F2}"/>
              </a:ext>
            </a:extLst>
          </p:cNvPr>
          <p:cNvSpPr txBox="1"/>
          <p:nvPr/>
        </p:nvSpPr>
        <p:spPr>
          <a:xfrm>
            <a:off x="105497" y="3068994"/>
            <a:ext cx="1432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What are the inputs and outputs of this tablet device?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BD17D81-934A-4FE8-BA5A-471BFB994282}"/>
              </a:ext>
            </a:extLst>
          </p:cNvPr>
          <p:cNvSpPr/>
          <p:nvPr/>
        </p:nvSpPr>
        <p:spPr>
          <a:xfrm>
            <a:off x="105497" y="4073537"/>
            <a:ext cx="3219062" cy="1903445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r>
              <a:rPr lang="en-GB" sz="1100" dirty="0">
                <a:solidFill>
                  <a:schemeClr val="tx1"/>
                </a:solidFill>
              </a:rPr>
              <a:t>The inputs are...</a:t>
            </a: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en-GB" sz="1100" dirty="0">
                <a:solidFill>
                  <a:schemeClr val="tx1"/>
                </a:solidFill>
                <a:ea typeface="Calibri"/>
                <a:cs typeface="Calibri"/>
              </a:rPr>
              <a:t>The outputs are...</a:t>
            </a:r>
          </a:p>
        </p:txBody>
      </p:sp>
    </p:spTree>
    <p:extLst>
      <p:ext uri="{BB962C8B-B14F-4D97-AF65-F5344CB8AC3E}">
        <p14:creationId xmlns:p14="http://schemas.microsoft.com/office/powerpoint/2010/main" val="2129807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0366619-48A1-4EEE-AE89-D3D735F3CABB}"/>
              </a:ext>
            </a:extLst>
          </p:cNvPr>
          <p:cNvSpPr txBox="1"/>
          <p:nvPr/>
        </p:nvSpPr>
        <p:spPr>
          <a:xfrm>
            <a:off x="134651" y="427882"/>
            <a:ext cx="8594521" cy="11387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solidFill>
                  <a:srgbClr val="00B0F0"/>
                </a:solidFill>
              </a:rPr>
              <a:t>Challenge 3:</a:t>
            </a:r>
            <a:r>
              <a:rPr lang="en-GB" sz="1350" b="1" dirty="0">
                <a:solidFill>
                  <a:srgbClr val="00B0F0"/>
                </a:solidFill>
              </a:rPr>
              <a:t> </a:t>
            </a:r>
            <a:r>
              <a:rPr lang="en-GB" sz="1350" dirty="0">
                <a:solidFill>
                  <a:srgbClr val="00B0F0"/>
                </a:solidFill>
              </a:rPr>
              <a:t>Can you find an image of a computer system you have used before and explain the </a:t>
            </a:r>
            <a:r>
              <a:rPr lang="en-GB" sz="1350" b="1" dirty="0">
                <a:solidFill>
                  <a:srgbClr val="00B0F0"/>
                </a:solidFill>
              </a:rPr>
              <a:t>input </a:t>
            </a:r>
            <a:r>
              <a:rPr lang="en-GB" sz="1350" dirty="0">
                <a:solidFill>
                  <a:srgbClr val="00B0F0"/>
                </a:solidFill>
              </a:rPr>
              <a:t>and </a:t>
            </a:r>
            <a:r>
              <a:rPr lang="en-GB" sz="1350" b="1" dirty="0">
                <a:solidFill>
                  <a:srgbClr val="00B0F0"/>
                </a:solidFill>
              </a:rPr>
              <a:t>outputs it uses?  </a:t>
            </a:r>
            <a:r>
              <a:rPr lang="en-GB" sz="1350" i="1" dirty="0">
                <a:solidFill>
                  <a:srgbClr val="00B0F0"/>
                </a:solidFill>
              </a:rPr>
              <a:t>Example systems might a games console,  your favourite computerised toy, a smart device you have in your house like security cameras/alarms.</a:t>
            </a:r>
            <a:endParaRPr lang="en-GB" sz="1350" i="1" dirty="0">
              <a:solidFill>
                <a:srgbClr val="00B0F0"/>
              </a:solidFill>
              <a:ea typeface="Calibri"/>
              <a:cs typeface="Calibri"/>
            </a:endParaRPr>
          </a:p>
          <a:p>
            <a:endParaRPr lang="en-GB" sz="1350" dirty="0">
              <a:solidFill>
                <a:srgbClr val="00B0F0"/>
              </a:solidFill>
              <a:ea typeface="Calibri"/>
              <a:cs typeface="Calibri"/>
            </a:endParaRPr>
          </a:p>
          <a:p>
            <a:r>
              <a:rPr lang="en-GB" sz="1350" dirty="0">
                <a:solidFill>
                  <a:srgbClr val="00B0F0"/>
                </a:solidFill>
                <a:ea typeface="Calibri"/>
                <a:cs typeface="Calibri"/>
              </a:rPr>
              <a:t>Use </a:t>
            </a:r>
            <a:r>
              <a:rPr lang="en-GB" sz="1350" dirty="0" err="1">
                <a:solidFill>
                  <a:srgbClr val="00B0F0"/>
                </a:solidFill>
                <a:ea typeface="Calibri"/>
                <a:cs typeface="Calibri"/>
              </a:rPr>
              <a:t>Swiggle</a:t>
            </a:r>
            <a:r>
              <a:rPr lang="en-GB" sz="1350" dirty="0">
                <a:solidFill>
                  <a:srgbClr val="00B0F0"/>
                </a:solidFill>
                <a:ea typeface="Calibri"/>
                <a:cs typeface="Calibri"/>
              </a:rPr>
              <a:t> or Insert &gt; Pictures &gt; Online Pictures to locate an image to copy and paste it below.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E78715-42BA-4517-937E-2DD023256E29}"/>
              </a:ext>
            </a:extLst>
          </p:cNvPr>
          <p:cNvSpPr/>
          <p:nvPr/>
        </p:nvSpPr>
        <p:spPr>
          <a:xfrm>
            <a:off x="5783856" y="1788998"/>
            <a:ext cx="2874076" cy="4715422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r>
              <a:rPr lang="en-GB" sz="1100" dirty="0">
                <a:solidFill>
                  <a:schemeClr val="tx1"/>
                </a:solidFill>
                <a:ea typeface="Calibri"/>
                <a:cs typeface="Calibri"/>
              </a:rPr>
              <a:t>I have chosen a…</a:t>
            </a:r>
            <a:endParaRPr lang="en-US" dirty="0">
              <a:solidFill>
                <a:schemeClr val="tx1"/>
              </a:solidFill>
              <a:ea typeface="Calibri"/>
              <a:cs typeface="Calibri"/>
            </a:endParaRPr>
          </a:p>
          <a:p>
            <a:endParaRPr lang="en-GB" sz="1100" dirty="0">
              <a:solidFill>
                <a:schemeClr val="tx1"/>
              </a:solidFill>
              <a:ea typeface="Calibri"/>
              <a:cs typeface="Calibri"/>
            </a:endParaRPr>
          </a:p>
          <a:p>
            <a:r>
              <a:rPr lang="en-GB" sz="1100" dirty="0">
                <a:solidFill>
                  <a:schemeClr val="tx1"/>
                </a:solidFill>
                <a:ea typeface="Calibri"/>
                <a:cs typeface="Calibri"/>
              </a:rPr>
              <a:t>It works by...</a:t>
            </a:r>
          </a:p>
        </p:txBody>
      </p:sp>
    </p:spTree>
    <p:extLst>
      <p:ext uri="{BB962C8B-B14F-4D97-AF65-F5344CB8AC3E}">
        <p14:creationId xmlns:p14="http://schemas.microsoft.com/office/powerpoint/2010/main" val="924410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0366619-48A1-4EEE-AE89-D3D735F3CABB}"/>
              </a:ext>
            </a:extLst>
          </p:cNvPr>
          <p:cNvSpPr txBox="1"/>
          <p:nvPr/>
        </p:nvSpPr>
        <p:spPr>
          <a:xfrm>
            <a:off x="167291" y="1063551"/>
            <a:ext cx="8594521" cy="7155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350" b="1" dirty="0">
                <a:solidFill>
                  <a:srgbClr val="FF0000"/>
                </a:solidFill>
              </a:rPr>
              <a:t>Extension 1:  </a:t>
            </a:r>
            <a:r>
              <a:rPr lang="en-GB" sz="1350" dirty="0">
                <a:solidFill>
                  <a:srgbClr val="FF0000"/>
                </a:solidFill>
              </a:rPr>
              <a:t>Can you find some input or output devices that would help these computer users who have different physical needs?  Watch this video from 1minute 54seconds onwards (</a:t>
            </a:r>
            <a:r>
              <a:rPr lang="en-GB" sz="1350" dirty="0">
                <a:solidFill>
                  <a:srgbClr val="FF0000"/>
                </a:solidFill>
                <a:hlinkClick r:id="rId2"/>
              </a:rPr>
              <a:t>https://www.bbc.co.uk/teach/class-clips-video/computing-ks2-input-output/zf3fp4j</a:t>
            </a:r>
            <a:r>
              <a:rPr lang="en-GB" sz="1350" dirty="0">
                <a:solidFill>
                  <a:srgbClr val="FF0000"/>
                </a:solidFill>
              </a:rPr>
              <a:t>)  and also use </a:t>
            </a:r>
            <a:r>
              <a:rPr lang="en-GB" sz="1350" dirty="0" err="1">
                <a:solidFill>
                  <a:srgbClr val="FF0000"/>
                </a:solidFill>
              </a:rPr>
              <a:t>Swiggle</a:t>
            </a:r>
            <a:r>
              <a:rPr lang="en-GB" sz="1350" dirty="0">
                <a:solidFill>
                  <a:srgbClr val="FF0000"/>
                </a:solidFill>
              </a:rPr>
              <a:t>/</a:t>
            </a:r>
            <a:r>
              <a:rPr lang="en-GB" sz="1350" dirty="0" err="1">
                <a:solidFill>
                  <a:srgbClr val="FF0000"/>
                </a:solidFill>
              </a:rPr>
              <a:t>Kidrex</a:t>
            </a:r>
            <a:r>
              <a:rPr lang="en-GB" sz="1350" dirty="0">
                <a:solidFill>
                  <a:srgbClr val="FF0000"/>
                </a:solidFill>
              </a:rPr>
              <a:t> to research assistive input and outputs.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2C52ACE7-2C39-462A-023F-1909234D81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796802"/>
              </p:ext>
            </p:extLst>
          </p:nvPr>
        </p:nvGraphicFramePr>
        <p:xfrm>
          <a:off x="225314" y="1921342"/>
          <a:ext cx="6799977" cy="1549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053">
                  <a:extLst>
                    <a:ext uri="{9D8B030D-6E8A-4147-A177-3AD203B41FA5}">
                      <a16:colId xmlns:a16="http://schemas.microsoft.com/office/drawing/2014/main" val="55170353"/>
                    </a:ext>
                  </a:extLst>
                </a:gridCol>
                <a:gridCol w="3415924">
                  <a:extLst>
                    <a:ext uri="{9D8B030D-6E8A-4147-A177-3AD203B41FA5}">
                      <a16:colId xmlns:a16="http://schemas.microsoft.com/office/drawing/2014/main" val="2496858148"/>
                    </a:ext>
                  </a:extLst>
                </a:gridCol>
              </a:tblGrid>
              <a:tr h="337551">
                <a:tc>
                  <a:txBody>
                    <a:bodyPr/>
                    <a:lstStyle/>
                    <a:p>
                      <a:r>
                        <a:rPr lang="en-GB" sz="1100" dirty="0"/>
                        <a:t>Physical need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GB" sz="1100" dirty="0"/>
                        <a:t>Suggested devices and reasons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78275746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lang="en-GB" sz="1100" dirty="0"/>
                        <a:t>The computer user is severely vision impaired and has no sight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90061511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lang="en-GB" sz="1100" dirty="0"/>
                        <a:t>The computer user is unable to use either of their hands to control a mouse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86242920"/>
                  </a:ext>
                </a:extLst>
              </a:tr>
              <a:tr h="377190">
                <a:tc>
                  <a:txBody>
                    <a:bodyPr/>
                    <a:lstStyle/>
                    <a:p>
                      <a:r>
                        <a:rPr lang="en-GB" sz="1100" dirty="0"/>
                        <a:t>The computer user is unable to hear, so finds watching videos difficult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55061602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6F8A0CE-5E97-8FD2-4325-9E451A6D7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604" y="4239784"/>
            <a:ext cx="2177795" cy="111049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268EEC2-E589-232F-9CB2-6D0A117C8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482" y="4180189"/>
            <a:ext cx="2395757" cy="12296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FB8DD3-DA4E-B67C-97D3-7EFB485BB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537" y="4420512"/>
            <a:ext cx="2913703" cy="102572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B516B3F-2F8F-32B9-D0E1-E4ED39E99E83}"/>
              </a:ext>
            </a:extLst>
          </p:cNvPr>
          <p:cNvSpPr/>
          <p:nvPr/>
        </p:nvSpPr>
        <p:spPr>
          <a:xfrm>
            <a:off x="168509" y="310931"/>
            <a:ext cx="4743479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sz="405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Assistive technologies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10023C6-22CC-1F90-6B91-07A20C3310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1742" y="1756048"/>
            <a:ext cx="1691657" cy="111049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A5CE05-CBC1-7A72-7C82-34C5D96D26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249" y="3029770"/>
            <a:ext cx="1950440" cy="105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713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328</TotalTime>
  <Words>332</Words>
  <Application>Microsoft Office PowerPoint</Application>
  <PresentationFormat>On-screen Show (4:3)</PresentationFormat>
  <Paragraphs>29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H.Stapleton</dc:creator>
  <cp:lastModifiedBy>H.Stapleton</cp:lastModifiedBy>
  <cp:revision>60</cp:revision>
  <dcterms:created xsi:type="dcterms:W3CDTF">2021-10-18T11:01:59Z</dcterms:created>
  <dcterms:modified xsi:type="dcterms:W3CDTF">2026-11-03T13:59:35Z</dcterms:modified>
</cp:coreProperties>
</file>